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282" r:id="rId3"/>
    <p:sldId id="275" r:id="rId4"/>
    <p:sldId id="276" r:id="rId5"/>
    <p:sldId id="277" r:id="rId6"/>
    <p:sldId id="284" r:id="rId7"/>
    <p:sldId id="285" r:id="rId8"/>
    <p:sldId id="286" r:id="rId9"/>
    <p:sldId id="287" r:id="rId10"/>
    <p:sldId id="288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Tmon몬소리 Black" panose="02000A03000000000000" pitchFamily="2" charset="-127"/>
      <p:regular r:id="rId16"/>
      <p:bold r:id="rId17"/>
      <p:italic r:id="rId18"/>
      <p:boldItalic r:id="rId19"/>
    </p:embeddedFont>
    <p:embeddedFont>
      <p:font typeface="Arial Black" panose="020B0604020202020204" pitchFamily="34" charset="0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D9"/>
    <a:srgbClr val="30538F"/>
    <a:srgbClr val="FFC901"/>
    <a:srgbClr val="FF9801"/>
    <a:srgbClr val="2F528F"/>
    <a:srgbClr val="516EA1"/>
    <a:srgbClr val="03173F"/>
    <a:srgbClr val="FFFF71"/>
    <a:srgbClr val="FFFCC9"/>
    <a:srgbClr val="FFF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8" autoAdjust="0"/>
    <p:restoredTop sz="94660"/>
  </p:normalViewPr>
  <p:slideViewPr>
    <p:cSldViewPr snapToGrid="0" showGuides="1">
      <p:cViewPr>
        <p:scale>
          <a:sx n="153" d="100"/>
          <a:sy n="153" d="100"/>
        </p:scale>
        <p:origin x="872" y="1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CE8496-4D98-4AB6-8657-2DBFB7199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59274-5F1B-4568-82D0-EC59DB2275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1A48-4BA0-472F-BF82-776148704CE8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A2FED-9860-424C-A42A-8EEE37607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67BC2-AF52-4A6C-AA51-E17AB47CC6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B7A47-B346-4DA3-B2B5-879B9E6A7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2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F9F-F38C-4A57-9282-30B22F3C8A82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FFBDD-1403-4D5E-B2AB-A352DDFC9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0B0B-6CA4-4EB8-8F83-F780023B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DFB889-79CD-4895-89E8-7A87C766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FFA56-4669-4987-9422-37520E9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6E18-C8B9-42E4-8C0F-F6C19352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019F5-C599-449B-AFF4-66392740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AE0B9AB-C8C1-4BE1-95A2-BF5F03549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72813" y="6143625"/>
            <a:ext cx="881062" cy="57785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666BF60E-EFE3-45A8-A8BB-98B7D84CA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245C-43BB-42EC-AADD-AEB1BB55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CA918-F3E3-4AD0-992B-6C13DF0D6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6D6E8E-5034-454B-8AA0-FDD5B7961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06CE2-BEC3-4EF5-B90F-5186276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15669-12EA-4B80-A0C3-28C2411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9ECAD-33D0-42EF-BB49-63C1FAE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1B84FF5-3859-48C8-9763-81B88FA6CF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E59E-1270-4FAA-A789-2BDD20A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C82E7-7CB5-49F4-BF81-919A3DCAD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FDA98-4860-49FF-B42F-203DA09B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F524B-09F4-4A3C-9773-8F776E4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A5A0D-4608-4B1E-BEEF-4CC23A7B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9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808A97-635E-4781-8A9F-3C8FC375D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6B803-5B81-4115-996A-7CACBC1B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E1CB5-57CD-46D4-8A08-5738D8DD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D0205-476A-405D-83CE-9202761B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E94C8-1888-4436-A56E-F87275C5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32A67-2B74-4F25-9B96-6D663C6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BA7F-5957-4233-8602-15812254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B9EFD-B0AE-467D-9C7D-4262821F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29FE5-5A62-4441-A789-EBD61F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6B5AA09-AB97-426B-A0D7-8EFD8F3D00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160" y="6492875"/>
            <a:ext cx="109728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D042-1256-41E3-938A-A59004E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56F09-5145-406F-96A4-8FC459A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D37E1-1CBE-480D-9B94-BFE729F7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2DDA5-9A40-4FBC-A66C-67ACF58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1B24-0F66-4627-B125-962C61B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730D74-A89A-427A-B70B-FD5463BB6C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3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54B61-2847-459B-B68E-1784D7E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1709-7F6E-4D9C-B65D-A5126721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D35A-F050-4862-8A6C-BC09A8A0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FCC06-C381-42B4-9CE4-1B8FE4EC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716BF-9502-45CC-8E61-3922BF9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50D95CBD-3CEC-4B3D-B610-AA51BD813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0B01-4F96-4805-B50E-A6B34BCC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10463-B9CC-4EDF-A1FA-E37D8FB7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BED04-34E5-40CF-9008-C29F34D0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D786C-DA8D-4AF6-9FBA-6FCBC1C8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F1A88-4931-4D5F-841A-A41AD87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7170F-F638-4E59-B1B9-D6718DA4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E9C6F-C5AF-4AB0-B7EE-F4C938E1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245C8-C3D2-4F35-AC4D-F16317A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D2DE-E908-4A04-B3A6-74048CCFB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1FCCA-7C7C-4C09-8DDE-AE6846C61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FDC427-A760-4741-A552-0319E29BF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47D533-0F52-4915-A202-12632B6C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E954DF-A054-4772-83DA-7E3778D0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E0330F-6BA8-4DEE-BEBB-754085A8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5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380-8913-458D-8A2C-CEE7C45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574A64-1660-42EC-89C4-EA91FEE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D2B2AA-76F7-4612-83E2-4773DF33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B427F-5455-4C29-AEB4-1757EC8D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AD09DFF-F8FA-4594-90C5-BED42E9BD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58DFC-130F-477B-80BE-9335ABCB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C8095-D2CA-43DF-A4F4-12444F1A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AB9BB-E991-4733-8729-EC454B17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2602FA7-E44A-4E66-8E8F-8880243FA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B69AC-B5EB-4EFB-B1B5-F131AE73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3B407-172E-4A58-99AD-467EB68B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D2BCC-B4CD-46B8-9B7E-06E463E47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9DFE-2C9C-4E4D-BE07-9EAA0EB1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7065D-2C2B-4FB0-8744-2B88E7B2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9E10A-7260-4CB9-9F72-A3681F28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9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5FB07-D329-4635-8539-91154034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03273-61E6-4311-B10C-ABB201A10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83A01-6F67-42DD-B11C-AA21C0613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EB5D-86AA-497B-853F-0FA807A38A5C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8D61-331B-4700-A838-C10B3F945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91FD-D018-477F-B03C-5939D1CC5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E7DC-62CC-4A6A-A99E-8D6217B2EB8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2180A2F-B4A7-479C-8D0B-51E2FFBF2A5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217" y="6286539"/>
            <a:ext cx="1344767" cy="5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63B1CEE8-E392-49BC-AD4D-5927C23429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12182476" cy="6857999"/>
          </a:xfrm>
          <a:custGeom>
            <a:avLst/>
            <a:gdLst>
              <a:gd name="connsiteX0" fmla="*/ 9569601 w 12182476"/>
              <a:gd name="connsiteY0" fmla="*/ 0 h 6857999"/>
              <a:gd name="connsiteX1" fmla="*/ 12182476 w 12182476"/>
              <a:gd name="connsiteY1" fmla="*/ 0 h 6857999"/>
              <a:gd name="connsiteX2" fmla="*/ 12182476 w 12182476"/>
              <a:gd name="connsiteY2" fmla="*/ 6857999 h 6857999"/>
              <a:gd name="connsiteX3" fmla="*/ 9596057 w 12182476"/>
              <a:gd name="connsiteY3" fmla="*/ 6857999 h 6857999"/>
              <a:gd name="connsiteX4" fmla="*/ 9705049 w 12182476"/>
              <a:gd name="connsiteY4" fmla="*/ 6743217 h 6857999"/>
              <a:gd name="connsiteX5" fmla="*/ 10974999 w 12182476"/>
              <a:gd name="connsiteY5" fmla="*/ 3442931 h 6857999"/>
              <a:gd name="connsiteX6" fmla="*/ 9705049 w 12182476"/>
              <a:gd name="connsiteY6" fmla="*/ 142645 h 6857999"/>
              <a:gd name="connsiteX7" fmla="*/ 0 w 12182476"/>
              <a:gd name="connsiteY7" fmla="*/ 0 h 6857999"/>
              <a:gd name="connsiteX8" fmla="*/ 2603351 w 12182476"/>
              <a:gd name="connsiteY8" fmla="*/ 0 h 6857999"/>
              <a:gd name="connsiteX9" fmla="*/ 2467903 w 12182476"/>
              <a:gd name="connsiteY9" fmla="*/ 142645 h 6857999"/>
              <a:gd name="connsiteX10" fmla="*/ 1197953 w 12182476"/>
              <a:gd name="connsiteY10" fmla="*/ 3442931 h 6857999"/>
              <a:gd name="connsiteX11" fmla="*/ 2467903 w 12182476"/>
              <a:gd name="connsiteY11" fmla="*/ 6743217 h 6857999"/>
              <a:gd name="connsiteX12" fmla="*/ 2576895 w 12182476"/>
              <a:gd name="connsiteY12" fmla="*/ 6857999 h 6857999"/>
              <a:gd name="connsiteX13" fmla="*/ 0 w 12182476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6" h="6857999">
                <a:moveTo>
                  <a:pt x="9569601" y="0"/>
                </a:moveTo>
                <a:lnTo>
                  <a:pt x="12182476" y="0"/>
                </a:lnTo>
                <a:lnTo>
                  <a:pt x="12182476" y="6857999"/>
                </a:lnTo>
                <a:lnTo>
                  <a:pt x="9596057" y="6857999"/>
                </a:lnTo>
                <a:lnTo>
                  <a:pt x="9705049" y="6743217"/>
                </a:lnTo>
                <a:cubicBezTo>
                  <a:pt x="10494091" y="5871551"/>
                  <a:pt x="10974999" y="4713630"/>
                  <a:pt x="10974999" y="3442931"/>
                </a:cubicBezTo>
                <a:cubicBezTo>
                  <a:pt x="10974999" y="2172231"/>
                  <a:pt x="10494091" y="1014310"/>
                  <a:pt x="9705049" y="142645"/>
                </a:cubicBezTo>
                <a:close/>
                <a:moveTo>
                  <a:pt x="0" y="0"/>
                </a:moveTo>
                <a:lnTo>
                  <a:pt x="2603351" y="0"/>
                </a:lnTo>
                <a:lnTo>
                  <a:pt x="2467903" y="142645"/>
                </a:lnTo>
                <a:cubicBezTo>
                  <a:pt x="1678861" y="1014310"/>
                  <a:pt x="1197953" y="2172231"/>
                  <a:pt x="1197953" y="3442931"/>
                </a:cubicBezTo>
                <a:cubicBezTo>
                  <a:pt x="1197953" y="4713630"/>
                  <a:pt x="1678861" y="5871551"/>
                  <a:pt x="2467903" y="6743217"/>
                </a:cubicBezTo>
                <a:lnTo>
                  <a:pt x="257689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94ECE9-2B0B-4946-A93F-B4CCBF1626D6}"/>
              </a:ext>
            </a:extLst>
          </p:cNvPr>
          <p:cNvGrpSpPr/>
          <p:nvPr/>
        </p:nvGrpSpPr>
        <p:grpSpPr>
          <a:xfrm>
            <a:off x="-554023" y="-107564"/>
            <a:ext cx="12861507" cy="7266267"/>
            <a:chOff x="-554023" y="-107564"/>
            <a:chExt cx="12861507" cy="7266267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C9146C2-489C-48CF-8605-D5568826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-107564"/>
              <a:ext cx="12861507" cy="2209236"/>
            </a:xfrm>
            <a:custGeom>
              <a:avLst/>
              <a:gdLst>
                <a:gd name="connsiteX0" fmla="*/ 10003382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40237 w 12861507"/>
                <a:gd name="connsiteY3" fmla="*/ 2209236 h 2209236"/>
                <a:gd name="connsiteX4" fmla="*/ 11306737 w 12861507"/>
                <a:gd name="connsiteY4" fmla="*/ 2091265 h 2209236"/>
                <a:gd name="connsiteX5" fmla="*/ 10092998 w 12861507"/>
                <a:gd name="connsiteY5" fmla="*/ 85441 h 2209236"/>
                <a:gd name="connsiteX6" fmla="*/ 0 w 12861507"/>
                <a:gd name="connsiteY6" fmla="*/ 0 h 2209236"/>
                <a:gd name="connsiteX7" fmla="*/ 3259489 w 12861507"/>
                <a:gd name="connsiteY7" fmla="*/ 0 h 2209236"/>
                <a:gd name="connsiteX8" fmla="*/ 3169872 w 12861507"/>
                <a:gd name="connsiteY8" fmla="*/ 85441 h 2209236"/>
                <a:gd name="connsiteX9" fmla="*/ 1956133 w 12861507"/>
                <a:gd name="connsiteY9" fmla="*/ 2091265 h 2209236"/>
                <a:gd name="connsiteX10" fmla="*/ 1922633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0003382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40237" y="2209236"/>
                  </a:lnTo>
                  <a:lnTo>
                    <a:pt x="11306737" y="2091265"/>
                  </a:lnTo>
                  <a:cubicBezTo>
                    <a:pt x="11068348" y="1324819"/>
                    <a:pt x="10646680" y="639123"/>
                    <a:pt x="10092998" y="85441"/>
                  </a:cubicBezTo>
                  <a:close/>
                  <a:moveTo>
                    <a:pt x="0" y="0"/>
                  </a:moveTo>
                  <a:lnTo>
                    <a:pt x="3259489" y="0"/>
                  </a:lnTo>
                  <a:lnTo>
                    <a:pt x="3169872" y="85441"/>
                  </a:lnTo>
                  <a:cubicBezTo>
                    <a:pt x="2616190" y="639123"/>
                    <a:pt x="2194523" y="1324819"/>
                    <a:pt x="1956133" y="2091265"/>
                  </a:cubicBezTo>
                  <a:lnTo>
                    <a:pt x="1922633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A19CF885-8EB1-41EC-9920-89285EA7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4949467"/>
              <a:ext cx="12861507" cy="2209236"/>
            </a:xfrm>
            <a:custGeom>
              <a:avLst/>
              <a:gdLst>
                <a:gd name="connsiteX0" fmla="*/ 11288368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9812612 w 12861507"/>
                <a:gd name="connsiteY3" fmla="*/ 2209236 h 2209236"/>
                <a:gd name="connsiteX4" fmla="*/ 9922984 w 12861507"/>
                <a:gd name="connsiteY4" fmla="*/ 2113629 h 2209236"/>
                <a:gd name="connsiteX5" fmla="*/ 11229773 w 12861507"/>
                <a:gd name="connsiteY5" fmla="*/ 173172 h 2209236"/>
                <a:gd name="connsiteX6" fmla="*/ 0 w 12861507"/>
                <a:gd name="connsiteY6" fmla="*/ 0 h 2209236"/>
                <a:gd name="connsiteX7" fmla="*/ 1974502 w 12861507"/>
                <a:gd name="connsiteY7" fmla="*/ 0 h 2209236"/>
                <a:gd name="connsiteX8" fmla="*/ 2033097 w 12861507"/>
                <a:gd name="connsiteY8" fmla="*/ 173172 h 2209236"/>
                <a:gd name="connsiteX9" fmla="*/ 3339886 w 12861507"/>
                <a:gd name="connsiteY9" fmla="*/ 2113629 h 2209236"/>
                <a:gd name="connsiteX10" fmla="*/ 3450259 w 12861507"/>
                <a:gd name="connsiteY10" fmla="*/ 2209236 h 2209236"/>
                <a:gd name="connsiteX11" fmla="*/ 0 w 12861507"/>
                <a:gd name="connsiteY11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61507" h="2209236">
                  <a:moveTo>
                    <a:pt x="11288368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9812612" y="2209236"/>
                  </a:lnTo>
                  <a:lnTo>
                    <a:pt x="9922984" y="2113629"/>
                  </a:lnTo>
                  <a:cubicBezTo>
                    <a:pt x="10502556" y="1586863"/>
                    <a:pt x="10955241" y="922956"/>
                    <a:pt x="11229773" y="173172"/>
                  </a:cubicBezTo>
                  <a:close/>
                  <a:moveTo>
                    <a:pt x="0" y="0"/>
                  </a:moveTo>
                  <a:lnTo>
                    <a:pt x="1974502" y="0"/>
                  </a:lnTo>
                  <a:lnTo>
                    <a:pt x="2033097" y="173172"/>
                  </a:lnTo>
                  <a:cubicBezTo>
                    <a:pt x="2307630" y="922956"/>
                    <a:pt x="2760314" y="1586863"/>
                    <a:pt x="3339886" y="2113629"/>
                  </a:cubicBezTo>
                  <a:lnTo>
                    <a:pt x="3450259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0BBD6F1C-9399-45EC-B554-DE7DBBDF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554023" y="2434867"/>
              <a:ext cx="12861507" cy="2209236"/>
            </a:xfrm>
            <a:custGeom>
              <a:avLst/>
              <a:gdLst>
                <a:gd name="connsiteX0" fmla="*/ 11423217 w 12861507"/>
                <a:gd name="connsiteY0" fmla="*/ 0 h 2209236"/>
                <a:gd name="connsiteX1" fmla="*/ 12861507 w 12861507"/>
                <a:gd name="connsiteY1" fmla="*/ 0 h 2209236"/>
                <a:gd name="connsiteX2" fmla="*/ 12861507 w 12861507"/>
                <a:gd name="connsiteY2" fmla="*/ 2209236 h 2209236"/>
                <a:gd name="connsiteX3" fmla="*/ 11377037 w 12861507"/>
                <a:gd name="connsiteY3" fmla="*/ 2209236 h 2209236"/>
                <a:gd name="connsiteX4" fmla="*/ 11427367 w 12861507"/>
                <a:gd name="connsiteY4" fmla="*/ 1991165 h 2209236"/>
                <a:gd name="connsiteX5" fmla="*/ 11526824 w 12861507"/>
                <a:gd name="connsiteY5" fmla="*/ 1004573 h 2209236"/>
                <a:gd name="connsiteX6" fmla="*/ 11427367 w 12861507"/>
                <a:gd name="connsiteY6" fmla="*/ 17981 h 2209236"/>
                <a:gd name="connsiteX7" fmla="*/ 0 w 12861507"/>
                <a:gd name="connsiteY7" fmla="*/ 0 h 2209236"/>
                <a:gd name="connsiteX8" fmla="*/ 1839653 w 12861507"/>
                <a:gd name="connsiteY8" fmla="*/ 0 h 2209236"/>
                <a:gd name="connsiteX9" fmla="*/ 1835503 w 12861507"/>
                <a:gd name="connsiteY9" fmla="*/ 17981 h 2209236"/>
                <a:gd name="connsiteX10" fmla="*/ 1736046 w 12861507"/>
                <a:gd name="connsiteY10" fmla="*/ 1004573 h 2209236"/>
                <a:gd name="connsiteX11" fmla="*/ 1835503 w 12861507"/>
                <a:gd name="connsiteY11" fmla="*/ 1991165 h 2209236"/>
                <a:gd name="connsiteX12" fmla="*/ 1885834 w 12861507"/>
                <a:gd name="connsiteY12" fmla="*/ 2209236 h 2209236"/>
                <a:gd name="connsiteX13" fmla="*/ 0 w 12861507"/>
                <a:gd name="connsiteY13" fmla="*/ 2209236 h 22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61507" h="2209236">
                  <a:moveTo>
                    <a:pt x="11423217" y="0"/>
                  </a:moveTo>
                  <a:lnTo>
                    <a:pt x="12861507" y="0"/>
                  </a:lnTo>
                  <a:lnTo>
                    <a:pt x="12861507" y="2209236"/>
                  </a:lnTo>
                  <a:lnTo>
                    <a:pt x="11377037" y="2209236"/>
                  </a:lnTo>
                  <a:lnTo>
                    <a:pt x="11427367" y="1991165"/>
                  </a:lnTo>
                  <a:cubicBezTo>
                    <a:pt x="11492578" y="1672487"/>
                    <a:pt x="11526824" y="1342529"/>
                    <a:pt x="11526824" y="1004573"/>
                  </a:cubicBezTo>
                  <a:cubicBezTo>
                    <a:pt x="11526824" y="666617"/>
                    <a:pt x="11492578" y="336660"/>
                    <a:pt x="11427367" y="17981"/>
                  </a:cubicBezTo>
                  <a:close/>
                  <a:moveTo>
                    <a:pt x="0" y="0"/>
                  </a:moveTo>
                  <a:lnTo>
                    <a:pt x="1839653" y="0"/>
                  </a:lnTo>
                  <a:lnTo>
                    <a:pt x="1835503" y="17981"/>
                  </a:lnTo>
                  <a:cubicBezTo>
                    <a:pt x="1770292" y="336660"/>
                    <a:pt x="1736046" y="666617"/>
                    <a:pt x="1736046" y="1004573"/>
                  </a:cubicBezTo>
                  <a:cubicBezTo>
                    <a:pt x="1736046" y="1342529"/>
                    <a:pt x="1770292" y="1672487"/>
                    <a:pt x="1835503" y="1991165"/>
                  </a:cubicBezTo>
                  <a:lnTo>
                    <a:pt x="1885834" y="2209236"/>
                  </a:lnTo>
                  <a:lnTo>
                    <a:pt x="0" y="2209236"/>
                  </a:lnTo>
                  <a:close/>
                </a:path>
              </a:pathLst>
            </a:custGeom>
          </p:spPr>
        </p:pic>
      </p:grpSp>
      <p:pic>
        <p:nvPicPr>
          <p:cNvPr id="4" name="그림 3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D32D2336-D36E-4D85-99B9-6A277508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32" y="2465748"/>
            <a:ext cx="647451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1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수열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7B0E2-450B-8324-0CBB-88EBCDC2A3BF}"/>
              </a:ext>
            </a:extLst>
          </p:cNvPr>
          <p:cNvSpPr txBox="1"/>
          <p:nvPr/>
        </p:nvSpPr>
        <p:spPr>
          <a:xfrm>
            <a:off x="510611" y="872024"/>
            <a:ext cx="111581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/>
              <a:t>무한등비수열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등비수열 중 항의 개수가 </a:t>
            </a:r>
            <a:r>
              <a:rPr kumimoji="1" lang="ko-KR" altLang="en-US" sz="1200" dirty="0" err="1"/>
              <a:t>무한개</a:t>
            </a:r>
            <a:r>
              <a:rPr kumimoji="1" lang="ko-KR" altLang="en-US" sz="1200" dirty="0"/>
              <a:t> 인 것</a:t>
            </a: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/>
              <a:t>무한등비수열의</a:t>
            </a:r>
            <a:r>
              <a:rPr kumimoji="1" lang="ko-KR" altLang="en-US" sz="1200" dirty="0"/>
              <a:t> 수렴과 발산</a:t>
            </a: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/>
              <a:t>무한등비급수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2582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FD3C790-2C75-46F2-867D-28C1DBD2CF36}"/>
              </a:ext>
            </a:extLst>
          </p:cNvPr>
          <p:cNvSpPr txBox="1"/>
          <p:nvPr/>
        </p:nvSpPr>
        <p:spPr>
          <a:xfrm>
            <a:off x="370800" y="360330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F98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endParaRPr lang="ko-KR" altLang="en-US" sz="9600" dirty="0">
              <a:solidFill>
                <a:srgbClr val="FFF989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4" name="그림 33" descr="앉아있는, 착용, 침대, 테이블이(가) 표시된 사진&#10;&#10;자동 생성된 설명">
            <a:extLst>
              <a:ext uri="{FF2B5EF4-FFF2-40B4-BE49-F238E27FC236}">
                <a16:creationId xmlns:a16="http://schemas.microsoft.com/office/drawing/2014/main" id="{D45F5574-567A-44D2-B1DE-C3C56503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5325"/>
            <a:ext cx="12192000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5A980-2510-4AFC-B720-82304573C9C6}"/>
              </a:ext>
            </a:extLst>
          </p:cNvPr>
          <p:cNvSpPr txBox="1"/>
          <p:nvPr/>
        </p:nvSpPr>
        <p:spPr>
          <a:xfrm>
            <a:off x="770910" y="3762821"/>
            <a:ext cx="4463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1~5</a:t>
            </a:r>
            <a:r>
              <a:rPr lang="ko-KR" altLang="en-US" sz="4400" b="1" dirty="0">
                <a:solidFill>
                  <a:srgbClr val="02173F"/>
                </a:solidFill>
                <a:latin typeface="+mj-lt"/>
                <a:ea typeface="Tmon몬소리 Black" panose="02000A03000000000000" pitchFamily="2" charset="-127"/>
              </a:rPr>
              <a:t> 장 추가자료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92A88-18EE-538E-0E2C-BCEFD2C327F2}"/>
              </a:ext>
            </a:extLst>
          </p:cNvPr>
          <p:cNvSpPr/>
          <p:nvPr/>
        </p:nvSpPr>
        <p:spPr>
          <a:xfrm>
            <a:off x="7810384" y="1316681"/>
            <a:ext cx="5290231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0" dirty="0">
                <a:solidFill>
                  <a:srgbClr val="02173F"/>
                </a:solidFill>
                <a:latin typeface="Arial Black" panose="020B0A04020102020204" pitchFamily="34" charset="0"/>
              </a:rPr>
              <a:t>+a</a:t>
            </a:r>
            <a:endParaRPr lang="ko-Kore-KR" altLang="en-US" sz="30000" dirty="0">
              <a:solidFill>
                <a:srgbClr val="0217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488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집합론 및 수학적 명제용어 정리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E6CFC-94C0-750A-658C-9BC44E6179F4}"/>
              </a:ext>
            </a:extLst>
          </p:cNvPr>
          <p:cNvSpPr txBox="1"/>
          <p:nvPr/>
        </p:nvSpPr>
        <p:spPr>
          <a:xfrm>
            <a:off x="510611" y="872024"/>
            <a:ext cx="111581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ore-KR" dirty="0"/>
              <a:t>σ : </a:t>
            </a:r>
            <a:r>
              <a:rPr lang="ko-KR" altLang="en-US" dirty="0"/>
              <a:t>소문자 시그마는 표준편차를 나타내는 기호</a:t>
            </a:r>
          </a:p>
          <a:p>
            <a:pPr fontAlgn="base"/>
            <a:r>
              <a:rPr lang="el-GR" altLang="ko-Kore-KR" dirty="0"/>
              <a:t>Σ : </a:t>
            </a:r>
            <a:r>
              <a:rPr lang="ko-KR" altLang="en-US" dirty="0"/>
              <a:t>대문자 시그마는 </a:t>
            </a:r>
            <a:r>
              <a:rPr lang="ko-KR" altLang="en-US" dirty="0" err="1"/>
              <a:t>아래첨자와</a:t>
            </a:r>
            <a:r>
              <a:rPr lang="ko-KR" altLang="en-US" dirty="0"/>
              <a:t> </a:t>
            </a:r>
            <a:r>
              <a:rPr lang="ko-KR" altLang="en-US" dirty="0" err="1"/>
              <a:t>위첨자를</a:t>
            </a:r>
            <a:r>
              <a:rPr lang="ko-KR" altLang="en-US" dirty="0"/>
              <a:t> 기입하여 합에 관한 기호로 사용</a:t>
            </a:r>
          </a:p>
          <a:p>
            <a:pPr fontAlgn="base"/>
            <a:r>
              <a:rPr lang="en-US" altLang="ko-Kore-KR" dirty="0" err="1"/>
              <a:t>i</a:t>
            </a:r>
            <a:r>
              <a:rPr lang="en-US" altLang="ko-Kore-KR" dirty="0"/>
              <a:t> : </a:t>
            </a:r>
            <a:r>
              <a:rPr lang="ko-KR" altLang="en-US" dirty="0"/>
              <a:t>아이</a:t>
            </a:r>
            <a:r>
              <a:rPr lang="en-US" altLang="ko-KR" dirty="0"/>
              <a:t>. </a:t>
            </a:r>
            <a:r>
              <a:rPr lang="ko-KR" altLang="en-US" dirty="0"/>
              <a:t>허수단위</a:t>
            </a:r>
            <a:r>
              <a:rPr lang="en-US" altLang="ko-KR" dirty="0"/>
              <a:t>. </a:t>
            </a:r>
            <a:r>
              <a:rPr lang="ko-KR" altLang="en-US" dirty="0"/>
              <a:t>제곱해서 </a:t>
            </a:r>
            <a:r>
              <a:rPr lang="en-US" altLang="ko-KR" dirty="0"/>
              <a:t>-1</a:t>
            </a:r>
            <a:r>
              <a:rPr lang="ko-KR" altLang="en-US" dirty="0"/>
              <a:t>이 되는 수</a:t>
            </a:r>
          </a:p>
          <a:p>
            <a:pPr fontAlgn="base"/>
            <a:r>
              <a:rPr lang="ko-KR" altLang="en-US" dirty="0"/>
              <a:t>√ </a:t>
            </a:r>
            <a:r>
              <a:rPr lang="en-US" altLang="ko-KR" dirty="0"/>
              <a:t>- </a:t>
            </a:r>
            <a:r>
              <a:rPr lang="ko-KR" altLang="en-US" dirty="0"/>
              <a:t>제곱근 또는 루트라고 읽습니다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∫ - </a:t>
            </a:r>
            <a:r>
              <a:rPr lang="ko-KR" altLang="en-US" dirty="0" err="1"/>
              <a:t>인테그랄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적분기호</a:t>
            </a:r>
          </a:p>
          <a:p>
            <a:pPr fontAlgn="base"/>
            <a:r>
              <a:rPr lang="ko-KR" altLang="en-US" dirty="0"/>
              <a:t>∬ </a:t>
            </a:r>
            <a:r>
              <a:rPr lang="en-US" altLang="ko-KR" dirty="0"/>
              <a:t>- </a:t>
            </a:r>
            <a:r>
              <a:rPr lang="ko-KR" altLang="en-US" dirty="0" err="1"/>
              <a:t>중적분</a:t>
            </a:r>
            <a:r>
              <a:rPr lang="ko-KR" altLang="en-US" dirty="0"/>
              <a:t> 기호로</a:t>
            </a:r>
            <a:r>
              <a:rPr lang="en-US" altLang="ko-KR" dirty="0"/>
              <a:t>, </a:t>
            </a:r>
            <a:r>
              <a:rPr lang="ko-KR" altLang="en-US" dirty="0"/>
              <a:t>적분을 </a:t>
            </a:r>
            <a:r>
              <a:rPr lang="ko-KR" altLang="en-US" dirty="0" err="1"/>
              <a:t>두번</a:t>
            </a:r>
            <a:r>
              <a:rPr lang="ko-KR" altLang="en-US" dirty="0"/>
              <a:t> 하라는 것입니다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∏ - </a:t>
            </a:r>
            <a:r>
              <a:rPr lang="ko-KR" altLang="en-US" dirty="0"/>
              <a:t>대문자 파이</a:t>
            </a:r>
          </a:p>
          <a:p>
            <a:pPr fontAlgn="base"/>
            <a:r>
              <a:rPr lang="ko-KR" altLang="en-US" dirty="0"/>
              <a:t>∴ </a:t>
            </a:r>
            <a:r>
              <a:rPr lang="en-US" altLang="ko-KR" dirty="0"/>
              <a:t>- </a:t>
            </a:r>
            <a:r>
              <a:rPr lang="ko-KR" altLang="en-US" dirty="0"/>
              <a:t>따라서 또는 그러므로</a:t>
            </a:r>
          </a:p>
          <a:p>
            <a:pPr fontAlgn="base"/>
            <a:r>
              <a:rPr lang="ko-KR" altLang="en-US" dirty="0"/>
              <a:t>∵ </a:t>
            </a:r>
            <a:r>
              <a:rPr lang="en-US" altLang="ko-KR" dirty="0"/>
              <a:t>- </a:t>
            </a:r>
            <a:r>
              <a:rPr lang="ko-KR" altLang="en-US" dirty="0"/>
              <a:t>왜냐하면</a:t>
            </a:r>
          </a:p>
          <a:p>
            <a:pPr fontAlgn="base"/>
            <a:r>
              <a:rPr lang="ko-KR" altLang="en-US" dirty="0"/>
              <a:t>≒ </a:t>
            </a:r>
            <a:r>
              <a:rPr lang="en-US" altLang="ko-KR" dirty="0"/>
              <a:t>- </a:t>
            </a:r>
            <a:r>
              <a:rPr lang="ko-KR" altLang="en-US" dirty="0"/>
              <a:t>약</a:t>
            </a:r>
            <a:r>
              <a:rPr lang="en-US" altLang="ko-KR" dirty="0"/>
              <a:t>: </a:t>
            </a:r>
            <a:r>
              <a:rPr lang="ko-KR" altLang="en-US" dirty="0"/>
              <a:t>근사값을 </a:t>
            </a:r>
            <a:r>
              <a:rPr lang="ko-KR" altLang="en-US" dirty="0" err="1"/>
              <a:t>쓸때</a:t>
            </a:r>
            <a:r>
              <a:rPr lang="ko-KR" altLang="en-US" dirty="0"/>
              <a:t> 또는 양쪽 값이 거의 </a:t>
            </a:r>
            <a:r>
              <a:rPr lang="ko-KR" altLang="en-US" dirty="0" err="1"/>
              <a:t>비슷할때</a:t>
            </a:r>
            <a:r>
              <a:rPr lang="ko-KR" altLang="en-US" dirty="0"/>
              <a:t> 사용</a:t>
            </a:r>
          </a:p>
          <a:p>
            <a:pPr fontAlgn="base"/>
            <a:r>
              <a:rPr lang="en-US" altLang="ko-Kore-KR" dirty="0"/>
              <a:t>d</a:t>
            </a:r>
            <a:r>
              <a:rPr lang="el-GR" altLang="ko-Kore-KR" dirty="0"/>
              <a:t>θ - </a:t>
            </a:r>
            <a:r>
              <a:rPr lang="ko-KR" altLang="en-US" dirty="0" err="1"/>
              <a:t>디쎄타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미분에서 사용되는 기호</a:t>
            </a:r>
          </a:p>
          <a:p>
            <a:pPr fontAlgn="base"/>
            <a:r>
              <a:rPr lang="ko-KR" altLang="en-US" dirty="0"/>
              <a:t>≡ </a:t>
            </a:r>
            <a:r>
              <a:rPr lang="en-US" altLang="ko-KR" dirty="0"/>
              <a:t>- </a:t>
            </a:r>
            <a:r>
              <a:rPr lang="ko-KR" altLang="en-US" dirty="0"/>
              <a:t>합동 또는 모듈로</a:t>
            </a:r>
            <a:r>
              <a:rPr lang="en-US" altLang="ko-KR" dirty="0"/>
              <a:t>(</a:t>
            </a:r>
            <a:r>
              <a:rPr lang="en-US" altLang="ko-Kore-KR" dirty="0"/>
              <a:t>mod)</a:t>
            </a:r>
            <a:r>
              <a:rPr lang="ko-KR" altLang="en-US" dirty="0" err="1"/>
              <a:t>를</a:t>
            </a:r>
            <a:r>
              <a:rPr lang="ko-KR" altLang="en-US" dirty="0"/>
              <a:t> 나타내는 기호</a:t>
            </a:r>
            <a:r>
              <a:rPr lang="en-US" altLang="ko-KR" dirty="0"/>
              <a:t>=</a:t>
            </a:r>
            <a:r>
              <a:rPr lang="ko-KR" altLang="en-US" dirty="0"/>
              <a:t>도형의 합동 기호</a:t>
            </a:r>
          </a:p>
          <a:p>
            <a:pPr fontAlgn="base"/>
            <a:r>
              <a:rPr lang="ko-KR" altLang="en-US" dirty="0"/>
              <a:t>∈ </a:t>
            </a:r>
            <a:r>
              <a:rPr lang="en-US" altLang="ko-KR" dirty="0"/>
              <a:t>- (</a:t>
            </a:r>
            <a:r>
              <a:rPr lang="ko-KR" altLang="en-US" dirty="0"/>
              <a:t>왼쪽이 오른쪽의</a:t>
            </a:r>
            <a:r>
              <a:rPr lang="en-US" altLang="ko-KR" dirty="0"/>
              <a:t>) </a:t>
            </a:r>
            <a:r>
              <a:rPr lang="ko-KR" altLang="en-US" dirty="0"/>
              <a:t>원소이다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∋ - (</a:t>
            </a:r>
            <a:r>
              <a:rPr lang="ko-KR" altLang="en-US" dirty="0"/>
              <a:t>오른쪽이 왼쪽의</a:t>
            </a:r>
            <a:r>
              <a:rPr lang="en-US" altLang="ko-KR" dirty="0"/>
              <a:t>) </a:t>
            </a:r>
            <a:r>
              <a:rPr lang="ko-KR" altLang="en-US" dirty="0"/>
              <a:t>원소이다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⊂ - (</a:t>
            </a:r>
            <a:r>
              <a:rPr lang="ko-KR" altLang="en-US" dirty="0"/>
              <a:t>왼쪽이 오른쪽의</a:t>
            </a:r>
            <a:r>
              <a:rPr lang="en-US" altLang="ko-KR" dirty="0"/>
              <a:t>) </a:t>
            </a:r>
            <a:r>
              <a:rPr lang="ko-KR" altLang="en-US" dirty="0"/>
              <a:t>부분집합이다</a:t>
            </a:r>
            <a:r>
              <a:rPr lang="en-US" altLang="ko-KR" dirty="0"/>
              <a:t>. (</a:t>
            </a:r>
            <a:r>
              <a:rPr lang="ko-KR" altLang="en-US" dirty="0"/>
              <a:t>오른쪽 집합이 왼쪽 집합을</a:t>
            </a:r>
            <a:r>
              <a:rPr lang="en-US" altLang="ko-KR" dirty="0"/>
              <a:t>) </a:t>
            </a:r>
            <a:r>
              <a:rPr lang="ko-KR" altLang="en-US" dirty="0"/>
              <a:t>포함한다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⊃ - (</a:t>
            </a:r>
            <a:r>
              <a:rPr lang="ko-KR" altLang="en-US" dirty="0"/>
              <a:t>오른쪽이 왼쪽의</a:t>
            </a:r>
            <a:r>
              <a:rPr lang="en-US" altLang="ko-KR" dirty="0"/>
              <a:t>) </a:t>
            </a:r>
            <a:r>
              <a:rPr lang="ko-KR" altLang="en-US" dirty="0"/>
              <a:t>부분집합이다</a:t>
            </a:r>
            <a:r>
              <a:rPr lang="en-US" altLang="ko-KR" dirty="0"/>
              <a:t>. (</a:t>
            </a:r>
            <a:r>
              <a:rPr lang="ko-KR" altLang="en-US" dirty="0"/>
              <a:t>오른쪽 집합이 왼쪽 집합을</a:t>
            </a:r>
            <a:r>
              <a:rPr lang="en-US" altLang="ko-KR" dirty="0"/>
              <a:t>) </a:t>
            </a:r>
            <a:r>
              <a:rPr lang="ko-KR" altLang="en-US" dirty="0"/>
              <a:t>포함한다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∪ - </a:t>
            </a:r>
            <a:r>
              <a:rPr lang="ko-KR" altLang="en-US" dirty="0"/>
              <a:t>합집합</a:t>
            </a:r>
          </a:p>
          <a:p>
            <a:pPr fontAlgn="base"/>
            <a:r>
              <a:rPr lang="ko-KR" altLang="en-US" dirty="0"/>
              <a:t>∩ </a:t>
            </a:r>
            <a:r>
              <a:rPr lang="en-US" altLang="ko-KR" dirty="0"/>
              <a:t>- </a:t>
            </a:r>
            <a:r>
              <a:rPr lang="ko-KR" altLang="en-US" dirty="0"/>
              <a:t>교집합</a:t>
            </a:r>
          </a:p>
          <a:p>
            <a:pPr fontAlgn="base"/>
            <a:r>
              <a:rPr lang="ko-KR" altLang="en-US" dirty="0"/>
              <a:t>∀ </a:t>
            </a:r>
            <a:r>
              <a:rPr lang="en-US" altLang="ko-KR" dirty="0"/>
              <a:t>- </a:t>
            </a:r>
            <a:r>
              <a:rPr lang="ko-KR" altLang="en-US" dirty="0"/>
              <a:t>임의의</a:t>
            </a:r>
          </a:p>
          <a:p>
            <a:pPr fontAlgn="base"/>
            <a:r>
              <a:rPr lang="ko-KR" altLang="en-US" dirty="0"/>
              <a:t>∃ </a:t>
            </a:r>
            <a:r>
              <a:rPr lang="en-US" altLang="ko-KR" dirty="0"/>
              <a:t>- </a:t>
            </a:r>
            <a:r>
              <a:rPr lang="ko-KR" altLang="en-US" dirty="0"/>
              <a:t>존재한다</a:t>
            </a:r>
            <a:r>
              <a:rPr lang="en-US" altLang="ko-KR" dirty="0"/>
              <a:t>. </a:t>
            </a:r>
            <a:r>
              <a:rPr lang="en-US" altLang="ko-Kore-KR" dirty="0"/>
              <a:t>exist.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820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집합론 및 수학적 명제용어 정리</a:t>
            </a:r>
            <a:endParaRPr kumimoji="1"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069C488-DB0A-C09F-DFD4-B31979CE7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104900"/>
            <a:ext cx="10020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5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집합론 및 수학적 명제용어 정리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A0BD73-F55A-B4AB-833B-98E9C357A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17673" y="-694875"/>
            <a:ext cx="5851296" cy="89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3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기하 추가자료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수학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하</a:t>
            </a:r>
            <a:r>
              <a:rPr kumimoji="1" lang="en-US" altLang="ko-KR" dirty="0"/>
              <a:t>))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5127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수열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7B0E2-450B-8324-0CBB-88EBCDC2A3BF}"/>
              </a:ext>
            </a:extLst>
          </p:cNvPr>
          <p:cNvSpPr txBox="1"/>
          <p:nvPr/>
        </p:nvSpPr>
        <p:spPr>
          <a:xfrm>
            <a:off x="510611" y="872024"/>
            <a:ext cx="11158104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수열이란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r>
              <a:rPr lang="ko-KR" altLang="en-US" sz="1400" dirty="0"/>
              <a:t>일정한 규칙에 따라 한 줄로 배열된 수의 열</a:t>
            </a:r>
            <a:r>
              <a:rPr lang="en-US" altLang="ko-KR" sz="1400" dirty="0"/>
              <a:t>. </a:t>
            </a:r>
            <a:r>
              <a:rPr lang="en-US" altLang="ko-Kore-KR" sz="1400" dirty="0"/>
              <a:t>a₁, a₂, a₃,…, aₙ</a:t>
            </a:r>
            <a:r>
              <a:rPr lang="ko-KR" altLang="en-US" sz="1400" dirty="0"/>
              <a:t>의 꼴로 배열한 것으로</a:t>
            </a:r>
            <a:r>
              <a:rPr lang="en-US" altLang="ko-KR" sz="1400" dirty="0"/>
              <a:t>, </a:t>
            </a:r>
            <a:r>
              <a:rPr lang="ko-KR" altLang="en-US" sz="1400" dirty="0"/>
              <a:t>｛</a:t>
            </a:r>
            <a:r>
              <a:rPr lang="en-US" altLang="ko-Kore-KR" sz="1400" dirty="0"/>
              <a:t>aₙ</a:t>
            </a:r>
            <a:r>
              <a:rPr lang="ko-Kore-KR" altLang="en-US" sz="1400" dirty="0"/>
              <a:t>｝</a:t>
            </a:r>
            <a:r>
              <a:rPr lang="ko-KR" altLang="en-US" sz="1400" dirty="0"/>
              <a:t>로 나타냄</a:t>
            </a:r>
            <a:r>
              <a:rPr lang="en-US" altLang="ko-KR" sz="1400" dirty="0"/>
              <a:t>. </a:t>
            </a:r>
            <a:r>
              <a:rPr lang="ko-KR" altLang="en-US" sz="1400" dirty="0"/>
              <a:t>등차수열</a:t>
            </a:r>
            <a:r>
              <a:rPr lang="en-US" altLang="ko-KR" sz="1400" dirty="0"/>
              <a:t>·</a:t>
            </a:r>
            <a:r>
              <a:rPr lang="ko-KR" altLang="en-US" sz="1400" dirty="0"/>
              <a:t>등비수열</a:t>
            </a:r>
            <a:r>
              <a:rPr lang="en-US" altLang="ko-KR" sz="1400" dirty="0"/>
              <a:t>·</a:t>
            </a:r>
            <a:r>
              <a:rPr lang="ko-KR" altLang="en-US" sz="1400" dirty="0"/>
              <a:t>조화수열 등이 있음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등차수열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등비수열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4304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수열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7B0E2-450B-8324-0CBB-88EBCDC2A3BF}"/>
              </a:ext>
            </a:extLst>
          </p:cNvPr>
          <p:cNvSpPr txBox="1"/>
          <p:nvPr/>
        </p:nvSpPr>
        <p:spPr>
          <a:xfrm>
            <a:off x="510611" y="872024"/>
            <a:ext cx="11158104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계차수열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br>
              <a:rPr kumimoji="1" lang="en-US" altLang="ko-KR" sz="1400" dirty="0"/>
            </a:b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조화수열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0934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순서도: 다른 페이지 연결선 19">
            <a:extLst>
              <a:ext uri="{FF2B5EF4-FFF2-40B4-BE49-F238E27FC236}">
                <a16:creationId xmlns:a16="http://schemas.microsoft.com/office/drawing/2014/main" id="{62F51CF3-2B15-4E18-B70B-508796DFFE01}"/>
              </a:ext>
            </a:extLst>
          </p:cNvPr>
          <p:cNvSpPr/>
          <p:nvPr/>
        </p:nvSpPr>
        <p:spPr>
          <a:xfrm>
            <a:off x="300625" y="0"/>
            <a:ext cx="438411" cy="735905"/>
          </a:xfrm>
          <a:prstGeom prst="flowChartOffpageConnector">
            <a:avLst/>
          </a:prstGeom>
          <a:solidFill>
            <a:srgbClr val="031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23109209-EEB4-4557-9CF5-7ABC36266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7" y="310049"/>
            <a:ext cx="291729" cy="251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BDF5A-3454-9EB1-5DFD-DBE785B52801}"/>
              </a:ext>
            </a:extLst>
          </p:cNvPr>
          <p:cNvSpPr txBox="1"/>
          <p:nvPr/>
        </p:nvSpPr>
        <p:spPr>
          <a:xfrm>
            <a:off x="1043609" y="25134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자료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수열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7B0E2-450B-8324-0CBB-88EBCDC2A3BF}"/>
              </a:ext>
            </a:extLst>
          </p:cNvPr>
          <p:cNvSpPr txBox="1"/>
          <p:nvPr/>
        </p:nvSpPr>
        <p:spPr>
          <a:xfrm>
            <a:off x="510611" y="872024"/>
            <a:ext cx="11158104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수열의 극한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추후 수업에서 다루게 될 미분과 적분의 기초가 되는 개념으로 특정 수열에서 수렴과 발산을 조사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그 합의 수렴 발산을 공부한다</a:t>
            </a:r>
            <a:r>
              <a:rPr kumimoji="1"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수렴과 발산</a:t>
            </a:r>
            <a:r>
              <a:rPr kumimoji="1" lang="en-US" altLang="ko-KR" sz="1200" dirty="0"/>
              <a:t>:</a:t>
            </a:r>
          </a:p>
          <a:p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극한의 성질 </a:t>
            </a:r>
            <a:r>
              <a:rPr kumimoji="1" lang="en-US" altLang="ko-KR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11745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10910</TotalTime>
  <Words>308</Words>
  <Application>Microsoft Macintosh PowerPoint</Application>
  <PresentationFormat>와이드스크린</PresentationFormat>
  <Paragraphs>143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Tmon몬소리 Black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승연 한</dc:creator>
  <cp:lastModifiedBy>성 제훈</cp:lastModifiedBy>
  <cp:revision>108</cp:revision>
  <dcterms:created xsi:type="dcterms:W3CDTF">2020-07-20T02:59:15Z</dcterms:created>
  <dcterms:modified xsi:type="dcterms:W3CDTF">2022-05-22T09:42:01Z</dcterms:modified>
</cp:coreProperties>
</file>